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오늘 귀한 시간 내어 참석해 주신 학부모님 환영합니다. 왜 여의도 유명 학원을 다녀도 고등 진학 후 1등급 문턱에서 멈추는지, 그리고 푸른국어는 1주일을 어떻게 완전히 다르게 바꾸는지 40분 동안 실제 학생 학습 화면으로 가감 없이 증명하겠습니다.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중학교 때 국어 90점 이상 받던 아이가 고등학교 첫 중간고사에서 70점대로 급락하는 가장 결정적인 3가지 이유입니다. 지문을 스스로 읽어내는 근육 없이 학원 강의에만 의존하면 고등 수능과 내신에서 반드시 무너집니다.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푸른국어 수업은 학원 강의실 문을 나서는 순간 끝나는 것이 아닙니다. 수업 12분 전 어휘를 열고, 본 강의에서 지문 구조를 훈련하고, 수업 후 즉시 OMR로 채점하여 오답을 치료하는 1주일 완결 루프입니다.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모든 학생이 수업 시작 12분 전 자리에 착석하여 태블릿으로 직접 손으로 쓰면서 훈련합니다. 이 12분이 누적되면 1년이면 1,800자 이상의 한자와 고전문학 필수 어휘가 잡혀 국어 문해력의 근본 체력이 달라집니다.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현장 설명회에 오시면 오늘 배부되는 실제 종이 분석 자료 실물을 직접 보여드립니다. 서술형에서 1~2점 깎여 등급이 밀리는 비극을 푸른국어만의 정밀 키워드 첨삭으로 완벽히 막아냅니다.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아무리 좋은 강의를 들어도 스스로 풀고 오답을 메우지 않으면 3일 뒤면 증발합니다. 푸른국어 학생들은 수업 직후 STUDY에서 당일 문항을 풀고 OMR로 즉시 검증받아 취약점을 0%로 만듭니다.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'우리 아이가 학원에서 정말 열심히 하고 있나요?' 학부모님께서 물어보지 않으셔도 스마트폰 포털로 실시간 투명하게 보여드립니다. 성적 향상은 객관적 데이터 모니터링에서 시작됩니다.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푸른국어는 자체 학습 플랫폼(pureun.kr/v2/shop/)을 통해 전국 단위의 방대한 기출 데이터베이스와 시험지 출력 시스템을 보유하고 있습니다. 학생이 집에서도 언제든 최고의 자료로 학습할 수 있습니다.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바쁘신 학부모님은 스마트폰이나 PC로 화상 참관하실 수 있고, 직접 상담을 원하시는 분은 여의도 홍우빌딩으로 오시면 됩니다. 단 1가족만 신청하셔도 100% 정상 진행됩니다.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참석해 주신 학부모님께 다시 한번 감사드리며, 현장 참석자분들은 개별 대면 상담을, 화상 참석자분들은 실시간 질의응답을 이어서 진행하겠습니다.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1097280"/>
            <a:ext cx="137160" cy="4114800"/>
          </a:xfrm>
          <a:prstGeom prst="rect">
            <a:avLst/>
          </a:prstGeom>
          <a:solidFill>
            <a:srgbClr val="38BD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1097280" y="1097280"/>
            <a:ext cx="91440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38BDF8"/>
                </a:solidFill>
                <a:latin typeface="맑은 고딕"/>
              </a:defRPr>
            </a:pPr>
            <a:r>
              <a:t>🏛️ 여의도 홍우빌딩 808A호  |  매주 목요일 저녁 7:30 (온·오프라인 하이브리드)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" y="1554480"/>
            <a:ext cx="10058400" cy="2011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3200" b="1">
                <a:solidFill>
                  <a:srgbClr val="F8FAFC"/>
                </a:solidFill>
                <a:latin typeface="맑은 고딕"/>
              </a:defRPr>
            </a:pPr>
            <a:r>
              <a:t>수업만 듣고 끝나는 국어는 그만.</a:t>
            </a:r>
          </a:p>
          <a:p>
            <a:pPr>
              <a:spcAft>
                <a:spcPts val="1000"/>
              </a:spcAft>
              <a:defRPr sz="3600" b="1">
                <a:solidFill>
                  <a:srgbClr val="34D399"/>
                </a:solidFill>
                <a:latin typeface="맑은 고딕"/>
              </a:defRPr>
            </a:pPr>
            <a:r>
              <a:t>한문 서당 → 원장 직강 → STUDY &amp; OMR</a:t>
            </a:r>
          </a:p>
          <a:p>
            <a:pPr>
              <a:defRPr sz="2400" b="1">
                <a:solidFill>
                  <a:srgbClr val="F8FAFC"/>
                </a:solidFill>
                <a:latin typeface="맑은 고딕"/>
              </a:defRPr>
            </a:pPr>
            <a:r>
              <a:t>성적이 매주 누적되는 1주일 학습 루프 공개 설명회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" y="3931920"/>
            <a:ext cx="2331720" cy="11887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200">
                <a:solidFill>
                  <a:srgbClr val="94A3B8"/>
                </a:solidFill>
                <a:latin typeface="맑은 고딕"/>
              </a:defRPr>
            </a:pPr>
            <a:r>
              <a:t>📅 정기 일정</a:t>
            </a:r>
          </a:p>
          <a:p>
            <a:pPr>
              <a:spcBef>
                <a:spcPts val="600"/>
              </a:spcBef>
              <a:defRPr sz="1500" b="1">
                <a:solidFill>
                  <a:srgbClr val="38BDF8"/>
                </a:solidFill>
                <a:latin typeface="맑은 고딕"/>
              </a:defRPr>
            </a:pPr>
            <a:r>
              <a:t>매주 목 저녁 7:30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11880" y="3931920"/>
            <a:ext cx="2331720" cy="11887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200">
                <a:solidFill>
                  <a:srgbClr val="94A3B8"/>
                </a:solidFill>
                <a:latin typeface="맑은 고딕"/>
              </a:defRPr>
            </a:pPr>
            <a:r>
              <a:t>📍 온·오프 동시</a:t>
            </a:r>
          </a:p>
          <a:p>
            <a:pPr>
              <a:spcBef>
                <a:spcPts val="600"/>
              </a:spcBef>
              <a:defRPr sz="1500" b="1">
                <a:solidFill>
                  <a:srgbClr val="F8FAFC"/>
                </a:solidFill>
                <a:latin typeface="맑은 고딕"/>
              </a:defRPr>
            </a:pPr>
            <a:r>
              <a:t>홍우빌딩 &amp; 화상 룸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26480" y="3931920"/>
            <a:ext cx="2331720" cy="11887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200">
                <a:solidFill>
                  <a:srgbClr val="94A3B8"/>
                </a:solidFill>
                <a:latin typeface="맑은 고딕"/>
              </a:defRPr>
            </a:pPr>
            <a:r>
              <a:t>👥 소수정예 집중</a:t>
            </a:r>
          </a:p>
          <a:p>
            <a:pPr>
              <a:spcBef>
                <a:spcPts val="600"/>
              </a:spcBef>
              <a:defRPr sz="1500" b="1">
                <a:solidFill>
                  <a:srgbClr val="F8FAFC"/>
                </a:solidFill>
                <a:latin typeface="맑은 고딕"/>
              </a:defRPr>
            </a:pPr>
            <a:r>
              <a:t>1~6가정 사전예약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641080" y="3931920"/>
            <a:ext cx="2331720" cy="11887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200">
                <a:solidFill>
                  <a:srgbClr val="94A3B8"/>
                </a:solidFill>
                <a:latin typeface="맑은 고딕"/>
              </a:defRPr>
            </a:pPr>
            <a:r>
              <a:t>👨‍🏫 전 타임 직강</a:t>
            </a:r>
          </a:p>
          <a:p>
            <a:pPr>
              <a:spcBef>
                <a:spcPts val="600"/>
              </a:spcBef>
              <a:defRPr sz="1500" b="1">
                <a:solidFill>
                  <a:srgbClr val="FBBF24"/>
                </a:solidFill>
                <a:latin typeface="맑은 고딕"/>
              </a:defRPr>
            </a:pPr>
            <a:r>
              <a:t>김명희 원장 책임지도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>
              <a:defRPr sz="1000">
                <a:solidFill>
                  <a:srgbClr val="64748B"/>
                </a:solidFill>
                <a:latin typeface="맑은 고딕"/>
              </a:defRPr>
            </a:pPr>
            <a:r>
              <a:t>여의도 푸른국어학원 수업 시스템 공개 설명회  |  김명희 원장 직강  |  01 / 10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457200"/>
            <a:ext cx="4114800" cy="347472"/>
          </a:xfrm>
          <a:prstGeom prst="roundRect">
            <a:avLst/>
          </a:prstGeom>
          <a:solidFill>
            <a:srgbClr val="1E3A8A"/>
          </a:solidFill>
          <a:ln w="1270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The Real Problem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728655" cy="6400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2200" b="1">
                <a:solidFill>
                  <a:srgbClr val="F8FAFC"/>
                </a:solidFill>
                <a:latin typeface="맑은 고딕"/>
              </a:defRPr>
            </a:pPr>
            <a:r>
              <a:t>왜 학원을 오래 다녀도 국어 성적이 오르지 않고 멈출까요?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508760"/>
            <a:ext cx="10728655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기존 학원의 [강의 듣기 → 문제 풀기 → 빨간펜 채점 → 다음 주 강의] 반복 구조의 한계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2011680"/>
            <a:ext cx="342900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1000"/>
              </a:spcAft>
              <a:defRPr sz="1200" b="1">
                <a:solidFill>
                  <a:srgbClr val="F87171"/>
                </a:solidFill>
                <a:latin typeface="맑은 고딕"/>
              </a:defRPr>
            </a:pPr>
            <a:r>
              <a:t>01. 어휘력 부재</a:t>
            </a:r>
          </a:p>
          <a:p>
            <a:pPr>
              <a:spcAft>
                <a:spcPts val="1400"/>
              </a:spcAft>
              <a:defRPr sz="1800" b="1">
                <a:solidFill>
                  <a:srgbClr val="F8FAFC"/>
                </a:solidFill>
                <a:latin typeface="맑은 고딕"/>
              </a:defRPr>
            </a:pPr>
            <a:r>
              <a:t>문해력의 거대한 암초</a:t>
            </a:r>
          </a:p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국어 어휘의 70% 이상은 한자어입니다.</a:t>
            </a:r>
            <a:br/>
            <a:r>
              <a:t>기본 한자와 사자성어 문맥이 없는 학생은 아무리 문제를 많이 풀어도 비문학과 고전문학 해석에서 매번 멈칫거립니다.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43400" y="2011680"/>
            <a:ext cx="342900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1000"/>
              </a:spcAft>
              <a:defRPr sz="1200" b="1">
                <a:solidFill>
                  <a:srgbClr val="FBBF24"/>
                </a:solidFill>
                <a:latin typeface="맑은 고딕"/>
              </a:defRPr>
            </a:pPr>
            <a:r>
              <a:t>02. 일방적 강의</a:t>
            </a:r>
          </a:p>
          <a:p>
            <a:pPr>
              <a:spcAft>
                <a:spcPts val="1400"/>
              </a:spcAft>
              <a:defRPr sz="1800" b="1">
                <a:solidFill>
                  <a:srgbClr val="F8FAFC"/>
                </a:solidFill>
                <a:latin typeface="맑은 고딕"/>
              </a:defRPr>
            </a:pPr>
            <a:r>
              <a:t>착각의 늪에 빠진 학생</a:t>
            </a:r>
          </a:p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선생님의 화려한 해설 강의를 보며 '이해했다'고 고개를 끄덕인 것은 아이의 실력이 아닙니다.</a:t>
            </a:r>
            <a:br/>
            <a:r>
              <a:t>스스로 문단을 구조화하고 정답의 근거를 찾는 훈련이 빠져 있습니다.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955280" y="2011680"/>
            <a:ext cx="342900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1000"/>
              </a:spcAft>
              <a:defRPr sz="1200" b="1">
                <a:solidFill>
                  <a:srgbClr val="38BDF8"/>
                </a:solidFill>
                <a:latin typeface="맑은 고딕"/>
              </a:defRPr>
            </a:pPr>
            <a:r>
              <a:t>03. 채점 후 방치</a:t>
            </a:r>
          </a:p>
          <a:p>
            <a:pPr>
              <a:spcAft>
                <a:spcPts val="1400"/>
              </a:spcAft>
              <a:defRPr sz="1800" b="1">
                <a:solidFill>
                  <a:srgbClr val="F8FAFC"/>
                </a:solidFill>
                <a:latin typeface="맑은 고딕"/>
              </a:defRPr>
            </a:pPr>
            <a:r>
              <a:t>휘발성 오답의 반복</a:t>
            </a:r>
          </a:p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빨간 색연필로 채점하고 해설지 한번 훑고 지나간 문제는 다음 주에 똑같이 틀립니다.</a:t>
            </a:r>
            <a:br/>
            <a:r>
              <a:t>데이터로 기록되어 취약 유형을 1:1로 클리닉하는 피드백 루프가 없습니다.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>
              <a:defRPr sz="1000">
                <a:solidFill>
                  <a:srgbClr val="64748B"/>
                </a:solidFill>
                <a:latin typeface="맑은 고딕"/>
              </a:defRPr>
            </a:pPr>
            <a:r>
              <a:t>여의도 푸른국어학원 수업 시스템 공개 설명회  |  김명희 원장 직강  |  02 / 10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457200"/>
            <a:ext cx="4114800" cy="347472"/>
          </a:xfrm>
          <a:prstGeom prst="roundRect">
            <a:avLst/>
          </a:prstGeom>
          <a:solidFill>
            <a:srgbClr val="1E3A8A"/>
          </a:solidFill>
          <a:ln w="1270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Pureun 3-Step Learning Loop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728655" cy="6400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2200" b="1">
                <a:solidFill>
                  <a:srgbClr val="F8FAFC"/>
                </a:solidFill>
                <a:latin typeface="맑은 고딕"/>
              </a:defRPr>
            </a:pPr>
            <a:r>
              <a:t>푸른국어가 독자 구축한 성적 누적 3단 학습 시스템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508760"/>
            <a:ext cx="10728655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수업 12분 전부터 수업 직후, 주중 자율 복습까지 하나의 고리로 연결되어 성적이 차곡차곡 누적됩니다.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2011680"/>
            <a:ext cx="3429000" cy="3931920"/>
          </a:xfrm>
          <a:prstGeom prst="roundRect">
            <a:avLst/>
          </a:prstGeom>
          <a:solidFill>
            <a:srgbClr val="1E293B"/>
          </a:solidFill>
          <a:ln w="19050">
            <a:solidFill>
              <a:srgbClr val="34D3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1300" b="1">
                <a:solidFill>
                  <a:srgbClr val="34D399"/>
                </a:solidFill>
                <a:latin typeface="맑은 고딕"/>
              </a:defRPr>
            </a:pPr>
            <a:r>
              <a:t>STEP 1</a:t>
            </a:r>
          </a:p>
          <a:p>
            <a:pPr>
              <a:spcAft>
                <a:spcPts val="1400"/>
              </a:spcAft>
              <a:defRPr sz="1900" b="1">
                <a:solidFill>
                  <a:srgbClr val="F8FAFC"/>
                </a:solidFill>
                <a:latin typeface="맑은 고딕"/>
              </a:defRPr>
            </a:pPr>
            <a:r>
              <a:t>푸른 한문 서당 (12분)</a:t>
            </a:r>
          </a:p>
          <a:p>
            <a:pPr>
              <a:defRPr sz="1200">
                <a:solidFill>
                  <a:srgbClr val="94A3B8"/>
                </a:solidFill>
                <a:latin typeface="맑은 고딕"/>
              </a:defRPr>
            </a:pPr>
            <a:r>
              <a:t>문해력의 뿌리: 상용한자 1,817자 + 사자성어 300선</a:t>
            </a:r>
            <a:br/>
            <a:br/>
            <a:r>
              <a:t>• 자리에 앉자마자 단말기 12분 몰입 루틴</a:t>
            </a:r>
            <a:br/>
            <a:r>
              <a:t>• 한자 쓰기 → 사자성어 → 고전 독해 → 퀵 테스트</a:t>
            </a:r>
            <a:br/>
            <a:r>
              <a:t>• 어휘 장벽 파괴로 비문학·고전 독해 속도 2배 향상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43400" y="2011680"/>
            <a:ext cx="3429000" cy="3931920"/>
          </a:xfrm>
          <a:prstGeom prst="roundRect">
            <a:avLst/>
          </a:prstGeom>
          <a:solidFill>
            <a:srgbClr val="1E293B"/>
          </a:solidFill>
          <a:ln w="1905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1300" b="1">
                <a:solidFill>
                  <a:srgbClr val="38BDF8"/>
                </a:solidFill>
                <a:latin typeface="맑은 고딕"/>
              </a:defRPr>
            </a:pPr>
            <a:r>
              <a:t>STEP 2</a:t>
            </a:r>
          </a:p>
          <a:p>
            <a:pPr>
              <a:spcAft>
                <a:spcPts val="1400"/>
              </a:spcAft>
              <a:defRPr sz="1900" b="1">
                <a:solidFill>
                  <a:srgbClr val="F8FAFC"/>
                </a:solidFill>
                <a:latin typeface="맑은 고딕"/>
              </a:defRPr>
            </a:pPr>
            <a:r>
              <a:t>김명희 원장 직강</a:t>
            </a:r>
          </a:p>
          <a:p>
            <a:pPr>
              <a:defRPr sz="1200">
                <a:solidFill>
                  <a:srgbClr val="94A3B8"/>
                </a:solidFill>
                <a:latin typeface="맑은 고딕"/>
              </a:defRPr>
            </a:pPr>
            <a:r>
              <a:t>당일 핵심 분석 자료 &amp; 지문 구조화 독해</a:t>
            </a:r>
            <a:br/>
            <a:br/>
            <a:r>
              <a:t>• 여의도 중·고교 5개년 기출 파형 완벽 분석</a:t>
            </a:r>
            <a:br/>
            <a:r>
              <a:t>• 문단별 핵심 문장 추출 &amp; 논리 전개 시연</a:t>
            </a:r>
            <a:br/>
            <a:r>
              <a:t>• 서술형 조건 누락 0점 감점 방어 키워드 첨삭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955280" y="2011680"/>
            <a:ext cx="3429000" cy="3931920"/>
          </a:xfrm>
          <a:prstGeom prst="roundRect">
            <a:avLst/>
          </a:prstGeom>
          <a:solidFill>
            <a:srgbClr val="1E293B"/>
          </a:solidFill>
          <a:ln w="19050">
            <a:solidFill>
              <a:srgbClr val="818C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1300" b="1">
                <a:solidFill>
                  <a:srgbClr val="818CF8"/>
                </a:solidFill>
                <a:latin typeface="맑은 고딕"/>
              </a:defRPr>
            </a:pPr>
            <a:r>
              <a:t>STEP 3</a:t>
            </a:r>
          </a:p>
          <a:p>
            <a:pPr>
              <a:spcAft>
                <a:spcPts val="1400"/>
              </a:spcAft>
              <a:defRPr sz="1900" b="1">
                <a:solidFill>
                  <a:srgbClr val="F8FAFC"/>
                </a:solidFill>
                <a:latin typeface="맑은 고딕"/>
              </a:defRPr>
            </a:pPr>
            <a:r>
              <a:t>STUDY &amp; 스마트 OMR</a:t>
            </a:r>
          </a:p>
          <a:p>
            <a:pPr>
              <a:defRPr sz="1200">
                <a:solidFill>
                  <a:srgbClr val="94A3B8"/>
                </a:solidFill>
                <a:latin typeface="맑은 고딕"/>
              </a:defRPr>
            </a:pPr>
            <a:r>
              <a:t>수업 직후 &amp; 주중 복습 1:1 오답 클리닉</a:t>
            </a:r>
            <a:br/>
            <a:br/>
            <a:r>
              <a:t>• 당일 배운 지문 온라인 STUDY 즉시 풀이</a:t>
            </a:r>
            <a:br/>
            <a:r>
              <a:t>• 스마트 OMR 0.1초 실시간 자동 채점</a:t>
            </a:r>
            <a:br/>
            <a:r>
              <a:t>• 틀린 유형 쌍둥이 변형 문제 1:1 클리닉 &amp; 학부모 포털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>
              <a:defRPr sz="1000">
                <a:solidFill>
                  <a:srgbClr val="64748B"/>
                </a:solidFill>
                <a:latin typeface="맑은 고딕"/>
              </a:defRPr>
            </a:pPr>
            <a:r>
              <a:t>여의도 푸른국어학원 수업 시스템 공개 설명회  |  김명희 원장 직강  |  03 / 10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457200"/>
            <a:ext cx="4114800" cy="347472"/>
          </a:xfrm>
          <a:prstGeom prst="roundRect">
            <a:avLst/>
          </a:prstGeom>
          <a:solidFill>
            <a:srgbClr val="1E3A8A"/>
          </a:solidFill>
          <a:ln w="1270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STEP 1 : 어휘력 혁신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728655" cy="6400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2200" b="1">
                <a:solidFill>
                  <a:srgbClr val="F8FAFC"/>
                </a:solidFill>
                <a:latin typeface="맑은 고딕"/>
              </a:defRPr>
            </a:pPr>
            <a:r>
              <a:t>수업 시작 전 12분 루틴 — 푸른 한문 서당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508760"/>
            <a:ext cx="10728655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단어의 뜻을 알면 긴 지문이 쉬워집니다: 자리에 앉자마자 단말기로 완주하는 5단계 어휘 몰입</a:t>
            </a:r>
          </a:p>
        </p:txBody>
      </p:sp>
      <p:sp>
        <p:nvSpPr>
          <p:cNvPr id="6" name="Rectangle 5"/>
          <p:cNvSpPr/>
          <p:nvPr/>
        </p:nvSpPr>
        <p:spPr>
          <a:xfrm>
            <a:off x="731520" y="1920240"/>
            <a:ext cx="10728655" cy="640080"/>
          </a:xfrm>
          <a:prstGeom prst="rect">
            <a:avLst/>
          </a:prstGeom>
          <a:solidFill>
            <a:srgbClr val="1E293B"/>
          </a:solidFill>
          <a:ln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300" b="1">
                <a:solidFill>
                  <a:srgbClr val="34D399"/>
                </a:solidFill>
                <a:latin typeface="맑은 고딕"/>
              </a:defRPr>
            </a:pPr>
            <a:r>
              <a:t>상용한자 1,817자 완비   |   사자성어 300선 (중등 200+고등 100)   |   고전문장 32편 독해관   |   대표 어휘 5,693개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2834640"/>
            <a:ext cx="2057400" cy="3108960"/>
          </a:xfrm>
          <a:prstGeom prst="roundRect">
            <a:avLst/>
          </a:prstGeom>
          <a:solidFill>
            <a:srgbClr val="1E293B"/>
          </a:solidFill>
          <a:ln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1단계</a:t>
            </a:r>
          </a:p>
          <a:p>
            <a:pPr>
              <a:spcAft>
                <a:spcPts val="1000"/>
              </a:spcAft>
              <a:defRPr sz="1500" b="1">
                <a:solidFill>
                  <a:srgbClr val="F8FAFC"/>
                </a:solidFill>
                <a:latin typeface="맑은 고딕"/>
              </a:defRPr>
            </a:pPr>
            <a:r>
              <a:t>한자 5자 쓰기</a:t>
            </a:r>
          </a:p>
          <a:p>
            <a:pPr>
              <a:defRPr sz="1200">
                <a:solidFill>
                  <a:srgbClr val="94A3B8"/>
                </a:solidFill>
                <a:latin typeface="맑은 고딕"/>
              </a:defRPr>
            </a:pPr>
            <a:r>
              <a:t>단말기 획순 가이드를 보고 직접 쓰며 부수·자형 각인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907791" y="2834640"/>
            <a:ext cx="2057400" cy="3108960"/>
          </a:xfrm>
          <a:prstGeom prst="roundRect">
            <a:avLst/>
          </a:prstGeom>
          <a:solidFill>
            <a:srgbClr val="1E293B"/>
          </a:solidFill>
          <a:ln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2단계</a:t>
            </a:r>
          </a:p>
          <a:p>
            <a:pPr>
              <a:spcAft>
                <a:spcPts val="1000"/>
              </a:spcAft>
              <a:defRPr sz="1500" b="1">
                <a:solidFill>
                  <a:srgbClr val="F8FAFC"/>
                </a:solidFill>
                <a:latin typeface="맑은 고딕"/>
              </a:defRPr>
            </a:pPr>
            <a:r>
              <a:t>누적 복습</a:t>
            </a:r>
          </a:p>
          <a:p>
            <a:pPr>
              <a:defRPr sz="1200">
                <a:solidFill>
                  <a:srgbClr val="94A3B8"/>
                </a:solidFill>
                <a:latin typeface="맑은 고딕"/>
              </a:defRPr>
            </a:pPr>
            <a:r>
              <a:t>망각곡선에 맞춘 자동 반복 복습으로 장기기억화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4064" y="2834640"/>
            <a:ext cx="2057400" cy="3108960"/>
          </a:xfrm>
          <a:prstGeom prst="roundRect">
            <a:avLst/>
          </a:prstGeom>
          <a:solidFill>
            <a:srgbClr val="1E293B"/>
          </a:solidFill>
          <a:ln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3단계</a:t>
            </a:r>
          </a:p>
          <a:p>
            <a:pPr>
              <a:spcAft>
                <a:spcPts val="1000"/>
              </a:spcAft>
              <a:defRPr sz="1500" b="1">
                <a:solidFill>
                  <a:srgbClr val="F8FAFC"/>
                </a:solidFill>
                <a:latin typeface="맑은 고딕"/>
              </a:defRPr>
            </a:pPr>
            <a:r>
              <a:t>사자성어 맥락</a:t>
            </a:r>
          </a:p>
          <a:p>
            <a:pPr>
              <a:defRPr sz="1200">
                <a:solidFill>
                  <a:srgbClr val="94A3B8"/>
                </a:solidFill>
                <a:latin typeface="맑은 고딕"/>
              </a:defRPr>
            </a:pPr>
            <a:r>
              <a:t>기출 지문 문맥 속에서 살아있는 용례와 뉘앙스 학습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260336" y="2834640"/>
            <a:ext cx="2057400" cy="3108960"/>
          </a:xfrm>
          <a:prstGeom prst="roundRect">
            <a:avLst/>
          </a:prstGeom>
          <a:solidFill>
            <a:srgbClr val="1E293B"/>
          </a:solidFill>
          <a:ln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4단계</a:t>
            </a:r>
          </a:p>
          <a:p>
            <a:pPr>
              <a:spcAft>
                <a:spcPts val="1000"/>
              </a:spcAft>
              <a:defRPr sz="1500" b="1">
                <a:solidFill>
                  <a:srgbClr val="F8FAFC"/>
                </a:solidFill>
                <a:latin typeface="맑은 고딕"/>
              </a:defRPr>
            </a:pPr>
            <a:r>
              <a:t>고전문장 독해</a:t>
            </a:r>
          </a:p>
          <a:p>
            <a:pPr>
              <a:defRPr sz="1200">
                <a:solidFill>
                  <a:srgbClr val="94A3B8"/>
                </a:solidFill>
                <a:latin typeface="맑은 고딕"/>
              </a:defRPr>
            </a:pPr>
            <a:r>
              <a:t>주어·서술어 문장 성분과 풀이 순서 직독직해 훈련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436608" y="2834640"/>
            <a:ext cx="2057400" cy="3108960"/>
          </a:xfrm>
          <a:prstGeom prst="roundRect">
            <a:avLst/>
          </a:prstGeom>
          <a:solidFill>
            <a:srgbClr val="1E293B"/>
          </a:solidFill>
          <a:ln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5단계</a:t>
            </a:r>
          </a:p>
          <a:p>
            <a:pPr>
              <a:spcAft>
                <a:spcPts val="1000"/>
              </a:spcAft>
              <a:defRPr sz="1500" b="1">
                <a:solidFill>
                  <a:srgbClr val="F8FAFC"/>
                </a:solidFill>
                <a:latin typeface="맑은 고딕"/>
              </a:defRPr>
            </a:pPr>
            <a:r>
              <a:t>12분 퀵 테스트</a:t>
            </a:r>
          </a:p>
          <a:p>
            <a:pPr>
              <a:defRPr sz="1200">
                <a:solidFill>
                  <a:srgbClr val="94A3B8"/>
                </a:solidFill>
                <a:latin typeface="맑은 고딕"/>
              </a:defRPr>
            </a:pPr>
            <a:r>
              <a:t>즉석 형성평가로 당일 어휘 100% 이해 후 본 수업 입장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>
              <a:defRPr sz="1000">
                <a:solidFill>
                  <a:srgbClr val="64748B"/>
                </a:solidFill>
                <a:latin typeface="맑은 고딕"/>
              </a:defRPr>
            </a:pPr>
            <a:r>
              <a:t>여의도 푸른국어학원 수업 시스템 공개 설명회  |  김명희 원장 직강  |  04 / 10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457200"/>
            <a:ext cx="4114800" cy="347472"/>
          </a:xfrm>
          <a:prstGeom prst="roundRect">
            <a:avLst/>
          </a:prstGeom>
          <a:solidFill>
            <a:srgbClr val="1E3A8A"/>
          </a:solidFill>
          <a:ln w="1270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STEP 2 : 독해력 &amp; 서술형 방어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728655" cy="6400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2200" b="1">
                <a:solidFill>
                  <a:srgbClr val="F8FAFC"/>
                </a:solidFill>
                <a:latin typeface="맑은 고딕"/>
              </a:defRPr>
            </a:pPr>
            <a:r>
              <a:t>당일 핵심 분석 자료 바탕 김명희 원장 직강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508760"/>
            <a:ext cx="10728655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여의도 관내 5개년 기출 파형을 반영한 지문 구조화 독해 &amp; 서술형 0점 감점 방어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2011680"/>
            <a:ext cx="342900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800"/>
              </a:spcAft>
              <a:defRPr sz="1300" b="1">
                <a:solidFill>
                  <a:srgbClr val="38BDF8"/>
                </a:solidFill>
                <a:latin typeface="맑은 고딕"/>
              </a:defRPr>
            </a:pPr>
            <a:r>
              <a:t>01. 김명희 원장 전 타임 100% 직강</a:t>
            </a:r>
          </a:p>
          <a:p>
            <a:pPr>
              <a:spcAft>
                <a:spcPts val="1200"/>
              </a:spcAft>
              <a:defRPr sz="1700" b="1">
                <a:solidFill>
                  <a:srgbClr val="F8FAFC"/>
                </a:solidFill>
                <a:latin typeface="맑은 고딕"/>
              </a:defRPr>
            </a:pPr>
            <a:r>
              <a:t>시간강사·조교 수업 배제</a:t>
            </a:r>
          </a:p>
          <a:p>
            <a:pPr>
              <a:defRPr sz="1250">
                <a:solidFill>
                  <a:srgbClr val="94A3B8"/>
                </a:solidFill>
                <a:latin typeface="맑은 고딕"/>
              </a:defRPr>
            </a:pPr>
            <a:r>
              <a:t>수능 및 여의도 관내 입시 20년 경력의 김명희 원장이 중·고등 전 타임 직접 책임 지도합니다.</a:t>
            </a:r>
            <a:br/>
            <a:r>
              <a:t>학생 한 명 한 명의 독해 습관과 취약 지점을 원장이 직접 꿰뚫고 지도합니다.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43400" y="2011680"/>
            <a:ext cx="342900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800"/>
              </a:spcAft>
              <a:defRPr sz="1300" b="1">
                <a:solidFill>
                  <a:srgbClr val="FBBF24"/>
                </a:solidFill>
                <a:latin typeface="맑은 고딕"/>
              </a:defRPr>
            </a:pPr>
            <a:r>
              <a:t>02. 지문 구조화 독해법 시연</a:t>
            </a:r>
          </a:p>
          <a:p>
            <a:pPr>
              <a:spcAft>
                <a:spcPts val="1200"/>
              </a:spcAft>
              <a:defRPr sz="1700" b="1">
                <a:solidFill>
                  <a:srgbClr val="F8FAFC"/>
                </a:solidFill>
                <a:latin typeface="맑은 고딕"/>
              </a:defRPr>
            </a:pPr>
            <a:r>
              <a:t>출제자의 시선으로 읽기</a:t>
            </a:r>
          </a:p>
          <a:p>
            <a:pPr>
              <a:defRPr sz="1250">
                <a:solidFill>
                  <a:srgbClr val="94A3B8"/>
                </a:solidFill>
                <a:latin typeface="맑은 고딕"/>
              </a:defRPr>
            </a:pPr>
            <a:r>
              <a:t>문단별 핵심 문장 추출, 글의 논리 전개도 작성, 함정 선택지 판별법을 종이 분석 자료 위에 직접 시연합니다.</a:t>
            </a:r>
            <a:br/>
            <a:r>
              <a:t>학생 스스로 펜을 잡고 지문의 골격을 파악하는 독해 근육을 기릅니다.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955280" y="2011680"/>
            <a:ext cx="342900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800"/>
              </a:spcAft>
              <a:defRPr sz="1300" b="1">
                <a:solidFill>
                  <a:srgbClr val="34D399"/>
                </a:solidFill>
                <a:latin typeface="맑은 고딕"/>
              </a:defRPr>
            </a:pPr>
            <a:r>
              <a:t>03. 서술형 감점 0점 방어 전략</a:t>
            </a:r>
          </a:p>
          <a:p>
            <a:pPr>
              <a:spcAft>
                <a:spcPts val="1200"/>
              </a:spcAft>
              <a:defRPr sz="1700" b="1">
                <a:solidFill>
                  <a:srgbClr val="F8FAFC"/>
                </a:solidFill>
                <a:latin typeface="맑은 고딕"/>
              </a:defRPr>
            </a:pPr>
            <a:r>
              <a:t>키워드 누락 원천 차단</a:t>
            </a:r>
          </a:p>
          <a:p>
            <a:pPr>
              <a:defRPr sz="1250">
                <a:solidFill>
                  <a:srgbClr val="94A3B8"/>
                </a:solidFill>
                <a:latin typeface="맑은 고딕"/>
              </a:defRPr>
            </a:pPr>
            <a:r>
              <a:t>여의도고·여의도여고 등 기출 서술형 채점 기준표를 정밀 분석하여, 감점 요소를 완벽히 방어하는 단문 서술 및 필수 키워드 1:1 정밀 첨삭을 진행합니다.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>
              <a:defRPr sz="1000">
                <a:solidFill>
                  <a:srgbClr val="64748B"/>
                </a:solidFill>
                <a:latin typeface="맑은 고딕"/>
              </a:defRPr>
            </a:pPr>
            <a:r>
              <a:t>여의도 푸른국어학원 수업 시스템 공개 설명회  |  김명희 원장 직강  |  05 / 10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457200"/>
            <a:ext cx="4114800" cy="347472"/>
          </a:xfrm>
          <a:prstGeom prst="roundRect">
            <a:avLst/>
          </a:prstGeom>
          <a:solidFill>
            <a:srgbClr val="1E3A8A"/>
          </a:solidFill>
          <a:ln w="1270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STEP 3 : 완벽 피드백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728655" cy="6400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2200" b="1">
                <a:solidFill>
                  <a:srgbClr val="F8FAFC"/>
                </a:solidFill>
                <a:latin typeface="맑은 고딕"/>
              </a:defRPr>
            </a:pPr>
            <a:r>
              <a:t>홈페이지 STUDY &amp; 디지털 OMR 1:1 오답 클리닉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508760"/>
            <a:ext cx="10728655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수업은 강의실에서 끝나지 않습니다: 방금 배운 지문 즉시 풀이, 0.1초 자동 채점, 쌍둥이 변형 클리닉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2011680"/>
            <a:ext cx="5257800" cy="182880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500" b="1">
                <a:solidFill>
                  <a:srgbClr val="38BDF8"/>
                </a:solidFill>
                <a:latin typeface="맑은 고딕"/>
              </a:defRPr>
            </a:pPr>
            <a:r>
              <a:t>⚡ 0.1초 실시간 자동 채점</a:t>
            </a:r>
          </a:p>
          <a:p>
            <a:pPr>
              <a:spcAft>
                <a:spcPts val="600"/>
              </a:spcAft>
              <a:defRPr sz="1200" b="1">
                <a:solidFill>
                  <a:srgbClr val="F8FAFC"/>
                </a:solidFill>
                <a:latin typeface="맑은 고딕"/>
              </a:defRPr>
            </a:pPr>
            <a:r>
              <a:t>스마트 디지털 OMR</a:t>
            </a:r>
          </a:p>
          <a:p>
            <a:pPr>
              <a:defRPr sz="1150">
                <a:solidFill>
                  <a:srgbClr val="94A3B8"/>
                </a:solidFill>
                <a:latin typeface="맑은 고딕"/>
              </a:defRPr>
            </a:pPr>
            <a:r>
              <a:t>학생이 PC나 태블릿으로 OMR 답안을 입력하는 즉시 자동 채점되며 정오표와 정답률이 산출됩니다.</a:t>
            </a:r>
            <a:br/>
            <a:r>
              <a:t>채점 대기 시간 없이 즉각적인 학습 피드백을 제공합니다.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2011680"/>
            <a:ext cx="5257800" cy="182880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500" b="1">
                <a:solidFill>
                  <a:srgbClr val="38BDF8"/>
                </a:solidFill>
                <a:latin typeface="맑은 고딕"/>
              </a:defRPr>
            </a:pPr>
            <a:r>
              <a:t>🎯 취약 유형 1:1 오답 클리닉</a:t>
            </a:r>
          </a:p>
          <a:p>
            <a:pPr>
              <a:spcAft>
                <a:spcPts val="600"/>
              </a:spcAft>
              <a:defRPr sz="1200" b="1">
                <a:solidFill>
                  <a:srgbClr val="F8FAFC"/>
                </a:solidFill>
                <a:latin typeface="맑은 고딕"/>
              </a:defRPr>
            </a:pPr>
            <a:r>
              <a:t>쌍둥이 변형 문제 즉시 처방</a:t>
            </a:r>
          </a:p>
          <a:p>
            <a:pPr>
              <a:defRPr sz="1150">
                <a:solidFill>
                  <a:srgbClr val="94A3B8"/>
                </a:solidFill>
                <a:latin typeface="맑은 고딕"/>
              </a:defRPr>
            </a:pPr>
            <a:r>
              <a:t>오답이 발생하면 동일한 출제 원리와 오답 메커니즘을 가진 유사 변형 문항이 클리닉으로 자동 배정됩니다.</a:t>
            </a:r>
            <a:br/>
            <a:r>
              <a:t>'틀린 문제를 확실히 이해할 때까지' 완전 학습을 유도합니다.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4023360"/>
            <a:ext cx="5257800" cy="182880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500" b="1">
                <a:solidFill>
                  <a:srgbClr val="38BDF8"/>
                </a:solidFill>
                <a:latin typeface="맑은 고딕"/>
              </a:defRPr>
            </a:pPr>
            <a:r>
              <a:t>📁 디지털 오답 노트 자동 누적</a:t>
            </a:r>
          </a:p>
          <a:p>
            <a:pPr>
              <a:spcAft>
                <a:spcPts val="600"/>
              </a:spcAft>
              <a:defRPr sz="1200" b="1">
                <a:solidFill>
                  <a:srgbClr val="F8FAFC"/>
                </a:solidFill>
                <a:latin typeface="맑은 고딕"/>
              </a:defRPr>
            </a:pPr>
            <a:r>
              <a:t>시험 직전 파이널 복습</a:t>
            </a:r>
          </a:p>
          <a:p>
            <a:pPr>
              <a:defRPr sz="1150">
                <a:solidFill>
                  <a:srgbClr val="94A3B8"/>
                </a:solidFill>
                <a:latin typeface="맑은 고딕"/>
              </a:defRPr>
            </a:pPr>
            <a:r>
              <a:t>한번 틀린 문제는 학생별 전용 오답 금고에 영구 저장됩니다.</a:t>
            </a:r>
            <a:br/>
            <a:r>
              <a:t>시험 2주 전 자신만의 취약 유형만 묶어 나만의 맞춤 시험지로 즉시 인쇄해 복습합니다.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172200" y="4023360"/>
            <a:ext cx="5257800" cy="182880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500" b="1">
                <a:solidFill>
                  <a:srgbClr val="38BDF8"/>
                </a:solidFill>
                <a:latin typeface="맑은 고딕"/>
              </a:defRPr>
            </a:pPr>
            <a:r>
              <a:t>📱 학부모 안심 포털 실시간 연동</a:t>
            </a:r>
          </a:p>
          <a:p>
            <a:pPr>
              <a:spcAft>
                <a:spcPts val="600"/>
              </a:spcAft>
              <a:defRPr sz="1200" b="1">
                <a:solidFill>
                  <a:srgbClr val="F8FAFC"/>
                </a:solidFill>
                <a:latin typeface="맑은 고딕"/>
              </a:defRPr>
            </a:pPr>
            <a:r>
              <a:t>가정과의 투명한 학습 소통</a:t>
            </a:r>
          </a:p>
          <a:p>
            <a:pPr>
              <a:defRPr sz="1150">
                <a:solidFill>
                  <a:srgbClr val="94A3B8"/>
                </a:solidFill>
                <a:latin typeface="맑은 고딕"/>
              </a:defRPr>
            </a:pPr>
            <a:r>
              <a:t>모든 채점 결과와 과제 수행 시간, 클리닉 통과 여부가 학부모님 스마트폰으로 투명하게 공유됩니다.</a:t>
            </a:r>
            <a:br/>
            <a:r>
              <a:t>학습 방치를 원천 차단합니다.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>
              <a:defRPr sz="1000">
                <a:solidFill>
                  <a:srgbClr val="64748B"/>
                </a:solidFill>
                <a:latin typeface="맑은 고딕"/>
              </a:defRPr>
            </a:pPr>
            <a:r>
              <a:t>여의도 푸른국어학원 수업 시스템 공개 설명회  |  김명희 원장 직강  |  06 / 10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457200"/>
            <a:ext cx="4114800" cy="347472"/>
          </a:xfrm>
          <a:prstGeom prst="roundRect">
            <a:avLst/>
          </a:prstGeom>
          <a:solidFill>
            <a:srgbClr val="1E3A8A"/>
          </a:solidFill>
          <a:ln w="1270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Data Analytics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728655" cy="6400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2200" b="1">
                <a:solidFill>
                  <a:srgbClr val="F8FAFC"/>
                </a:solidFill>
                <a:latin typeface="맑은 고딕"/>
              </a:defRPr>
            </a:pPr>
            <a:r>
              <a:t>학부모 안심 포털 &amp; 학습 데이터 대시보드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508760"/>
            <a:ext cx="10728655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감(感)이 아닌 정확한 데이터로 자녀의 학습 진도, 소요 시간, 취약 갈래를 투명하게 확인합니다.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2011680"/>
            <a:ext cx="342900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1400"/>
              </a:spcAft>
              <a:defRPr sz="1600" b="1">
                <a:solidFill>
                  <a:srgbClr val="FBBF24"/>
                </a:solidFill>
                <a:latin typeface="맑은 고딕"/>
              </a:defRPr>
            </a:pPr>
            <a:r>
              <a:t>📱 실시간 출결 및 학습 시간 모니터링</a:t>
            </a:r>
          </a:p>
          <a:p>
            <a:pPr>
              <a:defRPr sz="1300">
                <a:solidFill>
                  <a:srgbClr val="F8FAFC"/>
                </a:solidFill>
                <a:latin typeface="맑은 고딕"/>
              </a:defRPr>
            </a:pPr>
            <a:r>
              <a:t>• 학원 등·하원 시간 자동 푸시 알림</a:t>
            </a:r>
            <a:br/>
            <a:r>
              <a:t>• 단말기 STUDY 순수 집중 풀이 시간 기록</a:t>
            </a:r>
            <a:br/>
            <a:r>
              <a:t>• 주차별 과제 수행률 및 기한 내 완료율 100% 추적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43400" y="2011680"/>
            <a:ext cx="342900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1400"/>
              </a:spcAft>
              <a:defRPr sz="1600" b="1">
                <a:solidFill>
                  <a:srgbClr val="FBBF24"/>
                </a:solidFill>
                <a:latin typeface="맑은 고딕"/>
              </a:defRPr>
            </a:pPr>
            <a:r>
              <a:t>📊 영역별 정답률 레이더 &amp; 취약점 분석</a:t>
            </a:r>
          </a:p>
          <a:p>
            <a:pPr>
              <a:defRPr sz="1300">
                <a:solidFill>
                  <a:srgbClr val="F8FAFC"/>
                </a:solidFill>
                <a:latin typeface="맑은 고딕"/>
              </a:defRPr>
            </a:pPr>
            <a:r>
              <a:t>• 문학(현대시/고전문학/산문) vs 비문학(과학/경제/철학) vs 문법 정밀 진단</a:t>
            </a:r>
            <a:br/>
            <a:r>
              <a:t>• 학생이 자주 낚이는 선택지 오답 패턴 시각화</a:t>
            </a:r>
            <a:br/>
            <a:r>
              <a:t>• 전국 수험생 및 원내 동급생 대비 백분위 정밀 공시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955280" y="2011680"/>
            <a:ext cx="342900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1400"/>
              </a:spcAft>
              <a:defRPr sz="1600" b="1">
                <a:solidFill>
                  <a:srgbClr val="FBBF24"/>
                </a:solidFill>
                <a:latin typeface="맑은 고딕"/>
              </a:defRPr>
            </a:pPr>
            <a:r>
              <a:t>📈 주차별 성적 변화 누적 리포트</a:t>
            </a:r>
          </a:p>
          <a:p>
            <a:pPr>
              <a:defRPr sz="1300">
                <a:solidFill>
                  <a:srgbClr val="F8FAFC"/>
                </a:solidFill>
                <a:latin typeface="맑은 고딕"/>
              </a:defRPr>
            </a:pPr>
            <a:r>
              <a:t>• 주차별 형성평가 및 모의고사 성적 곡선 제공</a:t>
            </a:r>
            <a:br/>
            <a:r>
              <a:t>• 1:1 오답 클리닉 해결 완료율 및 취약 보완 추이</a:t>
            </a:r>
            <a:br/>
            <a:r>
              <a:t>• 시험 3주 전 취약 갈래 맞춤 집중 학습 가이드 제시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>
              <a:defRPr sz="1000">
                <a:solidFill>
                  <a:srgbClr val="64748B"/>
                </a:solidFill>
                <a:latin typeface="맑은 고딕"/>
              </a:defRPr>
            </a:pPr>
            <a:r>
              <a:t>여의도 푸른국어학원 수업 시스템 공개 설명회  |  김명희 원장 직강  |  07 / 10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457200"/>
            <a:ext cx="4114800" cy="347472"/>
          </a:xfrm>
          <a:prstGeom prst="roundRect">
            <a:avLst/>
          </a:prstGeom>
          <a:solidFill>
            <a:srgbClr val="1E3A8A"/>
          </a:solidFill>
          <a:ln w="1270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Online Platform Synergy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728655" cy="6400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2200" b="1">
                <a:solidFill>
                  <a:srgbClr val="F8FAFC"/>
                </a:solidFill>
                <a:latin typeface="맑은 고딕"/>
              </a:defRPr>
            </a:pPr>
            <a:r>
              <a:t>「슬기로운 국어」 2,300+ 기출 맞춤 플랫폼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508760"/>
            <a:ext cx="10728655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학원 밖에서도 1:1 과외처럼: 방대한 기출 자료 검색, 맞춤 시험지 편집/출력, 온라인 AI 독해 훈련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2011680"/>
            <a:ext cx="256032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2000" b="1">
                <a:solidFill>
                  <a:srgbClr val="38BDF8"/>
                </a:solidFill>
                <a:latin typeface="맑은 고딕"/>
              </a:defRPr>
            </a:pPr>
            <a:r>
              <a:t>01</a:t>
            </a:r>
          </a:p>
          <a:p>
            <a:pPr>
              <a:spcAft>
                <a:spcPts val="600"/>
              </a:spcAft>
              <a:defRPr sz="1600" b="1">
                <a:solidFill>
                  <a:srgbClr val="F8FAFC"/>
                </a:solidFill>
                <a:latin typeface="맑은 고딕"/>
              </a:defRPr>
            </a:pPr>
            <a:r>
              <a:t>방대한 기출 검색</a:t>
            </a:r>
          </a:p>
          <a:p>
            <a:pPr>
              <a:spcAft>
                <a:spcPts val="1000"/>
              </a:spcAft>
              <a:defRPr sz="1200">
                <a:solidFill>
                  <a:srgbClr val="34D399"/>
                </a:solidFill>
                <a:latin typeface="맑은 고딕"/>
              </a:defRPr>
            </a:pPr>
            <a:r>
              <a:t>2,300+ 기출·내신 지문</a:t>
            </a:r>
          </a:p>
          <a:p>
            <a:pPr>
              <a:defRPr sz="1150">
                <a:solidFill>
                  <a:srgbClr val="94A3B8"/>
                </a:solidFill>
                <a:latin typeface="맑은 고딕"/>
              </a:defRPr>
            </a:pPr>
            <a:r>
              <a:t>수능특강, 고등·중등 교과서, 평가원 15개년 기출을 클릭 한 번으로 정밀 검색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429000" y="2011680"/>
            <a:ext cx="256032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2000" b="1">
                <a:solidFill>
                  <a:srgbClr val="38BDF8"/>
                </a:solidFill>
                <a:latin typeface="맑은 고딕"/>
              </a:defRPr>
            </a:pPr>
            <a:r>
              <a:t>02</a:t>
            </a:r>
          </a:p>
          <a:p>
            <a:pPr>
              <a:spcAft>
                <a:spcPts val="600"/>
              </a:spcAft>
              <a:defRPr sz="1600" b="1">
                <a:solidFill>
                  <a:srgbClr val="F8FAFC"/>
                </a:solidFill>
                <a:latin typeface="맑은 고딕"/>
              </a:defRPr>
            </a:pPr>
            <a:r>
              <a:t>고화질 PDF 다운로드</a:t>
            </a:r>
          </a:p>
          <a:p>
            <a:pPr>
              <a:spcAft>
                <a:spcPts val="1000"/>
              </a:spcAft>
              <a:defRPr sz="1200">
                <a:solidFill>
                  <a:srgbClr val="34D399"/>
                </a:solidFill>
                <a:latin typeface="맑은 고딕"/>
              </a:defRPr>
            </a:pPr>
            <a:r>
              <a:t>워터마크 없는 깔끔한 자료</a:t>
            </a:r>
          </a:p>
          <a:p>
            <a:pPr>
              <a:defRPr sz="1150">
                <a:solidFill>
                  <a:srgbClr val="94A3B8"/>
                </a:solidFill>
                <a:latin typeface="맑은 고딕"/>
              </a:defRPr>
            </a:pPr>
            <a:r>
              <a:t>지문 구조 분석지, 변형 문제, 상세 해설지를 PDF로 즉시 내려받아 태블릿/인쇄 활용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26480" y="2011680"/>
            <a:ext cx="256032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2000" b="1">
                <a:solidFill>
                  <a:srgbClr val="38BDF8"/>
                </a:solidFill>
                <a:latin typeface="맑은 고딕"/>
              </a:defRPr>
            </a:pPr>
            <a:r>
              <a:t>03</a:t>
            </a:r>
          </a:p>
          <a:p>
            <a:pPr>
              <a:spcAft>
                <a:spcPts val="600"/>
              </a:spcAft>
              <a:defRPr sz="1600" b="1">
                <a:solidFill>
                  <a:srgbClr val="F8FAFC"/>
                </a:solidFill>
                <a:latin typeface="맑은 고딕"/>
              </a:defRPr>
            </a:pPr>
            <a:r>
              <a:t>맞춤 시험지 편집·출력</a:t>
            </a:r>
          </a:p>
          <a:p>
            <a:pPr>
              <a:spcAft>
                <a:spcPts val="1000"/>
              </a:spcAft>
              <a:defRPr sz="1200">
                <a:solidFill>
                  <a:srgbClr val="34D399"/>
                </a:solidFill>
                <a:latin typeface="맑은 고딕"/>
              </a:defRPr>
            </a:pPr>
            <a:r>
              <a:t>나만의 시험지 커스텀</a:t>
            </a:r>
          </a:p>
          <a:p>
            <a:pPr>
              <a:defRPr sz="1150">
                <a:solidFill>
                  <a:srgbClr val="94A3B8"/>
                </a:solidFill>
                <a:latin typeface="맑은 고딕"/>
              </a:defRPr>
            </a:pPr>
            <a:r>
              <a:t>필요한 문제만 골라 담고 폰트·배치 조절 후 학원/학생 로고가 들어간 맞춤 시험지 출력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823960" y="2011680"/>
            <a:ext cx="2560320" cy="39319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2000" b="1">
                <a:solidFill>
                  <a:srgbClr val="38BDF8"/>
                </a:solidFill>
                <a:latin typeface="맑은 고딕"/>
              </a:defRPr>
            </a:pPr>
            <a:r>
              <a:t>04</a:t>
            </a:r>
          </a:p>
          <a:p>
            <a:pPr>
              <a:spcAft>
                <a:spcPts val="600"/>
              </a:spcAft>
              <a:defRPr sz="1600" b="1">
                <a:solidFill>
                  <a:srgbClr val="F8FAFC"/>
                </a:solidFill>
                <a:latin typeface="맑은 고딕"/>
              </a:defRPr>
            </a:pPr>
            <a:r>
              <a:t>1:1 온라인 AI 독해</a:t>
            </a:r>
          </a:p>
          <a:p>
            <a:pPr>
              <a:spcAft>
                <a:spcPts val="1000"/>
              </a:spcAft>
              <a:defRPr sz="1200">
                <a:solidFill>
                  <a:srgbClr val="34D399"/>
                </a:solidFill>
                <a:latin typeface="맑은 고딕"/>
              </a:defRPr>
            </a:pPr>
            <a:r>
              <a:t>문단별 4단계 독해 훈련</a:t>
            </a:r>
          </a:p>
          <a:p>
            <a:pPr>
              <a:defRPr sz="1150">
                <a:solidFill>
                  <a:srgbClr val="94A3B8"/>
                </a:solidFill>
                <a:latin typeface="맑은 고딕"/>
              </a:defRPr>
            </a:pPr>
            <a:r>
              <a:t>매일 한 지문씩 문단 요약, 핵심어 찾기, AI 즉각 피드백으로 혼자서도 독해력 완성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>
              <a:defRPr sz="1000">
                <a:solidFill>
                  <a:srgbClr val="64748B"/>
                </a:solidFill>
                <a:latin typeface="맑은 고딕"/>
              </a:defRPr>
            </a:pPr>
            <a:r>
              <a:t>여의도 푸른국어학원 수업 시스템 공개 설명회  |  김명희 원장 직강  |  08 / 10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457200"/>
            <a:ext cx="4114800" cy="347472"/>
          </a:xfrm>
          <a:prstGeom prst="roundRect">
            <a:avLst/>
          </a:prstGeom>
          <a:solidFill>
            <a:srgbClr val="1E3A8A"/>
          </a:solidFill>
          <a:ln w="1270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Attendance Guide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728655" cy="6400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2200" b="1">
                <a:solidFill>
                  <a:srgbClr val="F8FAFC"/>
                </a:solidFill>
                <a:latin typeface="맑은 고딕"/>
              </a:defRPr>
            </a:pPr>
            <a:r>
              <a:t>온·오프라인 하이브리드 설명회 참석 안내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508760"/>
            <a:ext cx="10728655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매주 목요일 저녁 7:30 (40분 시연 브리핑 + 15분 개별 맞춤 상담) | 소수정예 1~6가정 사전예약제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2011680"/>
            <a:ext cx="5257800" cy="3931920"/>
          </a:xfrm>
          <a:prstGeom prst="roundRect">
            <a:avLst/>
          </a:prstGeom>
          <a:solidFill>
            <a:srgbClr val="1E293B"/>
          </a:solidFill>
          <a:ln w="1905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1800" b="1">
                <a:solidFill>
                  <a:srgbClr val="38BDF8"/>
                </a:solidFill>
                <a:latin typeface="맑은 고딕"/>
              </a:defRPr>
            </a:pPr>
            <a:r>
              <a:t>🏛️ 학원 현장 대면 참석</a:t>
            </a:r>
          </a:p>
          <a:p>
            <a:pPr>
              <a:spcAft>
                <a:spcPts val="1400"/>
              </a:spcAft>
              <a:defRPr sz="1300">
                <a:solidFill>
                  <a:srgbClr val="F8FAFC"/>
                </a:solidFill>
                <a:latin typeface="맑은 고딕"/>
              </a:defRPr>
            </a:pPr>
            <a:r>
              <a:t>여의도 홍우빌딩 808A호 학원 강의실 방문</a:t>
            </a:r>
          </a:p>
          <a:p>
            <a:pPr>
              <a:defRPr sz="1250">
                <a:solidFill>
                  <a:srgbClr val="94A3B8"/>
                </a:solidFill>
                <a:latin typeface="맑은 고딕"/>
              </a:defRPr>
            </a:pPr>
            <a:r>
              <a:t>• 김명희 원장과 직접 마주 앉아 시스템 눈으로 확인</a:t>
            </a:r>
            <a:br/>
            <a:r>
              <a:t>• 당일 배부되는 실제 종이 지문 분석 자료 실물 열람</a:t>
            </a:r>
            <a:br/>
            <a:r>
              <a:t>• 학생 동반 시 한문 서당 &amp; STUDY 단말기 현장 즉석 체험</a:t>
            </a:r>
            <a:br/>
            <a:r>
              <a:t>• 설명회 직후 1:1 대면 맞춤 국어 학습 진단 및 상담 (15분)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02375" y="2011680"/>
            <a:ext cx="5257800" cy="3931920"/>
          </a:xfrm>
          <a:prstGeom prst="roundRect">
            <a:avLst/>
          </a:prstGeom>
          <a:solidFill>
            <a:srgbClr val="1E293B"/>
          </a:solidFill>
          <a:ln w="19050">
            <a:solidFill>
              <a:srgbClr val="818C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600"/>
              </a:spcAft>
              <a:defRPr sz="1800" b="1">
                <a:solidFill>
                  <a:srgbClr val="818CF8"/>
                </a:solidFill>
                <a:latin typeface="맑은 고딕"/>
              </a:defRPr>
            </a:pPr>
            <a:r>
              <a:t>💻 실시간 온라인 화상 참석</a:t>
            </a:r>
          </a:p>
          <a:p>
            <a:pPr>
              <a:spcAft>
                <a:spcPts val="1400"/>
              </a:spcAft>
              <a:defRPr sz="1300">
                <a:solidFill>
                  <a:srgbClr val="F8FAFC"/>
                </a:solidFill>
                <a:latin typeface="맑은 고딕"/>
              </a:defRPr>
            </a:pPr>
            <a:r>
              <a:t>웹 브라우저 무설치 원클릭 라이브 (pureunkl.kr/seminar/live)</a:t>
            </a:r>
          </a:p>
          <a:p>
            <a:pPr>
              <a:defRPr sz="1250">
                <a:solidFill>
                  <a:srgbClr val="94A3B8"/>
                </a:solidFill>
                <a:latin typeface="맑은 고딕"/>
              </a:defRPr>
            </a:pPr>
            <a:r>
              <a:t>• 별도 Zoom 설치 없이 스마트폰/PC 브라우저 즉시 입장</a:t>
            </a:r>
            <a:br/>
            <a:r>
              <a:t>• 원장님 실시간 화면 공유 (서당 12분 + STUDY OMR 시연)</a:t>
            </a:r>
            <a:br/>
            <a:r>
              <a:t>• 이동 시간 없이 집이나 직장에서 고화질 라이브 참관</a:t>
            </a:r>
            <a:br/>
            <a:r>
              <a:t>• 실시간 채팅 및 마이크를 통한 원장님 즉석 Q&amp;A 진행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>
              <a:defRPr sz="1000">
                <a:solidFill>
                  <a:srgbClr val="64748B"/>
                </a:solidFill>
                <a:latin typeface="맑은 고딕"/>
              </a:defRPr>
            </a:pPr>
            <a:r>
              <a:t>여의도 푸른국어학원 수업 시스템 공개 설명회  |  김명희 원장 직강  |  09 / 10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457200"/>
            <a:ext cx="4114800" cy="347472"/>
          </a:xfrm>
          <a:prstGeom prst="roundRect">
            <a:avLst/>
          </a:prstGeom>
          <a:solidFill>
            <a:srgbClr val="1E3A8A"/>
          </a:solidFill>
          <a:ln w="1270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>
              <a:defRPr sz="1100" b="1">
                <a:solidFill>
                  <a:srgbClr val="38BDF8"/>
                </a:solidFill>
                <a:latin typeface="맑은 고딕"/>
              </a:defRPr>
            </a:pPr>
            <a:r>
              <a:t>Special Benefits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728655" cy="6400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2200" b="1">
                <a:solidFill>
                  <a:srgbClr val="F8FAFC"/>
                </a:solidFill>
                <a:latin typeface="맑은 고딕"/>
              </a:defRPr>
            </a:pPr>
            <a:r>
              <a:t>설명회 참석자 한정 3대 프리미엄 혜택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508760"/>
            <a:ext cx="10728655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defRPr sz="1300">
                <a:solidFill>
                  <a:srgbClr val="94A3B8"/>
                </a:solidFill>
                <a:latin typeface="맑은 고딕"/>
              </a:defRPr>
            </a:pPr>
            <a:r>
              <a:t>설명회에 참석하시는 모든 학부모님과 학생에게 실질적인 국어 성적 향상 패키지를 제공합니다.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2011680"/>
            <a:ext cx="3429000" cy="25603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400"/>
              </a:spcAft>
              <a:defRPr sz="1200" b="1">
                <a:solidFill>
                  <a:srgbClr val="34D399"/>
                </a:solidFill>
                <a:latin typeface="맑은 고딕"/>
              </a:defRPr>
            </a:pPr>
            <a:r>
              <a:t>혜택 01</a:t>
            </a:r>
          </a:p>
          <a:p>
            <a:pPr>
              <a:spcAft>
                <a:spcPts val="800"/>
              </a:spcAft>
              <a:defRPr sz="1600" b="1">
                <a:solidFill>
                  <a:srgbClr val="F8FAFC"/>
                </a:solidFill>
                <a:latin typeface="맑은 고딕"/>
              </a:defRPr>
            </a:pPr>
            <a:r>
              <a:t>한문 서당 &amp; STUDY 무료 체험권</a:t>
            </a:r>
          </a:p>
          <a:p>
            <a:pPr>
              <a:defRPr sz="1200">
                <a:solidFill>
                  <a:srgbClr val="94A3B8"/>
                </a:solidFill>
                <a:latin typeface="맑은 고딕"/>
              </a:defRPr>
            </a:pPr>
            <a:r>
              <a:t>집에서 아이가 직접 시스템을 경험해 볼 수 있도록 한문 서당 및 온라인 STUDY 정규 체험 계정 즉시 발급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43400" y="2011680"/>
            <a:ext cx="3429000" cy="25603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400"/>
              </a:spcAft>
              <a:defRPr sz="1200" b="1">
                <a:solidFill>
                  <a:srgbClr val="38BDF8"/>
                </a:solidFill>
                <a:latin typeface="맑은 고딕"/>
              </a:defRPr>
            </a:pPr>
            <a:r>
              <a:t>혜택 02</a:t>
            </a:r>
          </a:p>
          <a:p>
            <a:pPr>
              <a:spcAft>
                <a:spcPts val="800"/>
              </a:spcAft>
              <a:defRPr sz="1600" b="1">
                <a:solidFill>
                  <a:srgbClr val="F8FAFC"/>
                </a:solidFill>
                <a:latin typeface="맑은 고딕"/>
              </a:defRPr>
            </a:pPr>
            <a:r>
              <a:t>1:1 국어 취약 영역 정밀 진단 로드맵</a:t>
            </a:r>
          </a:p>
          <a:p>
            <a:pPr>
              <a:defRPr sz="1200">
                <a:solidFill>
                  <a:srgbClr val="94A3B8"/>
                </a:solidFill>
                <a:latin typeface="맑은 고딕"/>
              </a:defRPr>
            </a:pPr>
            <a:r>
              <a:t>최근 시험지나 모의고사 성적을 바탕으로 취약 갈래(문학/독서/문법/어휘)를 분석하고 맞춤 보완 학습 전략 제시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955280" y="2011680"/>
            <a:ext cx="3429000" cy="256032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400"/>
              </a:spcAft>
              <a:defRPr sz="1200" b="1">
                <a:solidFill>
                  <a:srgbClr val="FBBF24"/>
                </a:solidFill>
                <a:latin typeface="맑은 고딕"/>
              </a:defRPr>
            </a:pPr>
            <a:r>
              <a:t>혜택 03</a:t>
            </a:r>
          </a:p>
          <a:p>
            <a:pPr>
              <a:spcAft>
                <a:spcPts val="800"/>
              </a:spcAft>
              <a:defRPr sz="1600" b="1">
                <a:solidFill>
                  <a:srgbClr val="F8FAFC"/>
                </a:solidFill>
                <a:latin typeface="맑은 고딕"/>
              </a:defRPr>
            </a:pPr>
            <a:r>
              <a:t>온라인 1:1 맞춤 AI 독해 1개월 VIP</a:t>
            </a:r>
          </a:p>
          <a:p>
            <a:pPr>
              <a:defRPr sz="1200">
                <a:solidFill>
                  <a:srgbClr val="94A3B8"/>
                </a:solidFill>
                <a:latin typeface="맑은 고딕"/>
              </a:defRPr>
            </a:pPr>
            <a:r>
              <a:t>2,300+ 기출 지문 및 문단별 1:1 맞춤 AI 독해 훈련 플랫폼(pureun.kr/platform/promo/) 30일 무료 VIP 수강권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31520" y="4754880"/>
            <a:ext cx="10728655" cy="1280160"/>
          </a:xfrm>
          <a:prstGeom prst="roundRect">
            <a:avLst/>
          </a:prstGeom>
          <a:solidFill>
            <a:srgbClr val="0E7490"/>
          </a:solidFill>
          <a:ln w="19050">
            <a:solidFill>
              <a:srgbClr val="38BD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700" b="1">
                <a:solidFill>
                  <a:srgbClr val="F8FAFC"/>
                </a:solidFill>
                <a:latin typeface="맑은 고딕"/>
              </a:defRPr>
            </a:pPr>
            <a:r>
              <a:t>🚀 설명회 사전예약 신청: pureunkl.kr/seminar  |  전화 문의: 010-9137-7900</a:t>
            </a:r>
          </a:p>
          <a:p>
            <a:pPr algn="ctr">
              <a:spcBef>
                <a:spcPts val="400"/>
              </a:spcBef>
              <a:defRPr sz="1300">
                <a:solidFill>
                  <a:srgbClr val="E0F2FE"/>
                </a:solidFill>
                <a:latin typeface="맑은 고딕"/>
              </a:defRPr>
            </a:pPr>
            <a:r>
              <a:t>여의도 홍우빌딩 808A호  |  매주 목요일 저녁 7:30 (단 1가정 신청 시에도 100% 정상 진행)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>
              <a:defRPr sz="1000">
                <a:solidFill>
                  <a:srgbClr val="64748B"/>
                </a:solidFill>
                <a:latin typeface="맑은 고딕"/>
              </a:defRPr>
            </a:pPr>
            <a:r>
              <a:t>여의도 푸른국어학원 수업 시스템 공개 설명회  |  김명희 원장 직강  |  10 / 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